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47567" y="1241465"/>
            <a:ext cx="7621667" cy="375142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385"/>
              </a:lnSpc>
              <a:buNone/>
            </a:pPr>
            <a:r>
              <a:rPr lang="en-US" sz="5908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Correlation, Causality, and Simpson's Paradox in Statistics</a:t>
            </a:r>
            <a:endParaRPr lang="en-US" sz="5908" dirty="0"/>
          </a:p>
        </p:txBody>
      </p:sp>
      <p:sp>
        <p:nvSpPr>
          <p:cNvPr id="6" name="Text 3"/>
          <p:cNvSpPr/>
          <p:nvPr/>
        </p:nvSpPr>
        <p:spPr>
          <a:xfrm>
            <a:off x="6247567" y="5318998"/>
            <a:ext cx="7621667" cy="10440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40"/>
              </a:lnSpc>
              <a:buNone/>
            </a:pPr>
            <a:r>
              <a:rPr lang="en-US" sz="1712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Explore the intricate relationships in data through statistics. This presentation delves into correlation, causality, and Simpson's Paradox. Understand how these concepts shape our interpretation of data across various fields.</a:t>
            </a:r>
            <a:endParaRPr lang="en-US" sz="1712" dirty="0"/>
          </a:p>
        </p:txBody>
      </p:sp>
      <p:sp>
        <p:nvSpPr>
          <p:cNvPr id="7" name="Shape 4"/>
          <p:cNvSpPr/>
          <p:nvPr/>
        </p:nvSpPr>
        <p:spPr>
          <a:xfrm>
            <a:off x="6247567" y="6623804"/>
            <a:ext cx="347901" cy="347901"/>
          </a:xfrm>
          <a:prstGeom prst="roundRect">
            <a:avLst>
              <a:gd name="adj" fmla="val 2628071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5187" y="6631424"/>
            <a:ext cx="332661" cy="33266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704171" y="6607612"/>
            <a:ext cx="966668" cy="38052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97"/>
              </a:lnSpc>
              <a:buNone/>
            </a:pPr>
            <a:r>
              <a:rPr lang="en-US" sz="2141" b="1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峰 喬</a:t>
            </a:r>
            <a:endParaRPr lang="en-US" sz="2141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81879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References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864037" y="3238262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1065371" y="3330773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1666280" y="323826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Texts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1666280" y="3772138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"Statistics" by Freedman, Pisani, and Purves. "The Art of Statistics" by Spiegelhalter.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864037" y="5086707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1039416" y="5179219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1666280" y="5086707"/>
            <a:ext cx="3102293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Additional Resources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1666280" y="5620583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Relevant academic papers and articles on correlation, causality, and Simpson's Paradox.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400538"/>
            <a:ext cx="71984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Statistics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4421743"/>
            <a:ext cx="61500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Statistics is the science of collecting, analyzing, interpreting, presenting, and organizing data.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7623929" y="378916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7623929" y="4421743"/>
            <a:ext cx="6150054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relationships in data helps make informed decisions. It's essential in economics, healthcare, and social sciences.</a:t>
            </a:r>
            <a:endParaRPr lang="en-US" sz="1944" dirty="0"/>
          </a:p>
        </p:txBody>
      </p:sp>
      <p:pic>
        <p:nvPicPr>
          <p:cNvPr id="9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505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50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8648" y="661749"/>
            <a:ext cx="6016109" cy="7519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21"/>
              </a:lnSpc>
              <a:buNone/>
            </a:pPr>
            <a:r>
              <a:rPr lang="en-US" sz="4737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Correlation</a:t>
            </a:r>
            <a:endParaRPr lang="en-US" sz="4737" dirty="0"/>
          </a:p>
        </p:txBody>
      </p:sp>
      <p:sp>
        <p:nvSpPr>
          <p:cNvPr id="6" name="Shape 3"/>
          <p:cNvSpPr/>
          <p:nvPr/>
        </p:nvSpPr>
        <p:spPr>
          <a:xfrm>
            <a:off x="6674287" y="1774627"/>
            <a:ext cx="30480" cy="5795129"/>
          </a:xfrm>
          <a:prstGeom prst="roundRect">
            <a:avLst>
              <a:gd name="adj" fmla="val 118430"/>
            </a:avLst>
          </a:prstGeom>
          <a:solidFill>
            <a:srgbClr val="585F6B"/>
          </a:solidFill>
          <a:ln/>
        </p:spPr>
      </p:sp>
      <p:sp>
        <p:nvSpPr>
          <p:cNvPr id="7" name="Shape 4"/>
          <p:cNvSpPr/>
          <p:nvPr/>
        </p:nvSpPr>
        <p:spPr>
          <a:xfrm>
            <a:off x="6929735" y="2300645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585F6B"/>
          </a:solidFill>
          <a:ln/>
        </p:spPr>
      </p:sp>
      <p:sp>
        <p:nvSpPr>
          <p:cNvPr id="8" name="Shape 5"/>
          <p:cNvSpPr/>
          <p:nvPr/>
        </p:nvSpPr>
        <p:spPr>
          <a:xfrm>
            <a:off x="6418838" y="2045256"/>
            <a:ext cx="541377" cy="54137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9" name="Text 6"/>
          <p:cNvSpPr/>
          <p:nvPr/>
        </p:nvSpPr>
        <p:spPr>
          <a:xfrm>
            <a:off x="6615053" y="2135386"/>
            <a:ext cx="148828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842" dirty="0"/>
          </a:p>
        </p:txBody>
      </p:sp>
      <p:sp>
        <p:nvSpPr>
          <p:cNvPr id="10" name="Text 7"/>
          <p:cNvSpPr/>
          <p:nvPr/>
        </p:nvSpPr>
        <p:spPr>
          <a:xfrm>
            <a:off x="8013025" y="2015252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369" dirty="0"/>
          </a:p>
        </p:txBody>
      </p:sp>
      <p:sp>
        <p:nvSpPr>
          <p:cNvPr id="11" name="Text 8"/>
          <p:cNvSpPr/>
          <p:nvPr/>
        </p:nvSpPr>
        <p:spPr>
          <a:xfrm>
            <a:off x="8013025" y="2535436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expresses the extent to which two variables are linearly related.</a:t>
            </a:r>
            <a:endParaRPr lang="en-US" sz="1895" dirty="0"/>
          </a:p>
        </p:txBody>
      </p:sp>
      <p:sp>
        <p:nvSpPr>
          <p:cNvPr id="12" name="Shape 9"/>
          <p:cNvSpPr/>
          <p:nvPr/>
        </p:nvSpPr>
        <p:spPr>
          <a:xfrm>
            <a:off x="6929735" y="4312563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585F6B"/>
          </a:solidFill>
          <a:ln/>
        </p:spPr>
      </p:sp>
      <p:sp>
        <p:nvSpPr>
          <p:cNvPr id="13" name="Shape 10"/>
          <p:cNvSpPr/>
          <p:nvPr/>
        </p:nvSpPr>
        <p:spPr>
          <a:xfrm>
            <a:off x="6418838" y="4057174"/>
            <a:ext cx="541377" cy="54137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4" name="Text 11"/>
          <p:cNvSpPr/>
          <p:nvPr/>
        </p:nvSpPr>
        <p:spPr>
          <a:xfrm>
            <a:off x="6589812" y="4147304"/>
            <a:ext cx="199311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842" dirty="0"/>
          </a:p>
        </p:txBody>
      </p:sp>
      <p:sp>
        <p:nvSpPr>
          <p:cNvPr id="15" name="Text 12"/>
          <p:cNvSpPr/>
          <p:nvPr/>
        </p:nvSpPr>
        <p:spPr>
          <a:xfrm>
            <a:off x="8013025" y="4027170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Types</a:t>
            </a:r>
            <a:endParaRPr lang="en-US" sz="2369" dirty="0"/>
          </a:p>
        </p:txBody>
      </p:sp>
      <p:sp>
        <p:nvSpPr>
          <p:cNvPr id="16" name="Text 13"/>
          <p:cNvSpPr/>
          <p:nvPr/>
        </p:nvSpPr>
        <p:spPr>
          <a:xfrm>
            <a:off x="8013025" y="4547354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Positive, negative, and no correlation exist between variables.</a:t>
            </a:r>
            <a:endParaRPr lang="en-US" sz="1895" dirty="0"/>
          </a:p>
        </p:txBody>
      </p:sp>
      <p:sp>
        <p:nvSpPr>
          <p:cNvPr id="17" name="Shape 14"/>
          <p:cNvSpPr/>
          <p:nvPr/>
        </p:nvSpPr>
        <p:spPr>
          <a:xfrm>
            <a:off x="6929735" y="6324481"/>
            <a:ext cx="842248" cy="30480"/>
          </a:xfrm>
          <a:prstGeom prst="roundRect">
            <a:avLst>
              <a:gd name="adj" fmla="val 118430"/>
            </a:avLst>
          </a:prstGeom>
          <a:solidFill>
            <a:srgbClr val="585F6B"/>
          </a:solidFill>
          <a:ln/>
        </p:spPr>
      </p:sp>
      <p:sp>
        <p:nvSpPr>
          <p:cNvPr id="18" name="Shape 15"/>
          <p:cNvSpPr/>
          <p:nvPr/>
        </p:nvSpPr>
        <p:spPr>
          <a:xfrm>
            <a:off x="6418838" y="6069092"/>
            <a:ext cx="541377" cy="54137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9" name="Text 16"/>
          <p:cNvSpPr/>
          <p:nvPr/>
        </p:nvSpPr>
        <p:spPr>
          <a:xfrm>
            <a:off x="6592074" y="6159222"/>
            <a:ext cx="194905" cy="3609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842"/>
              </a:lnSpc>
              <a:buNone/>
            </a:pPr>
            <a:r>
              <a:rPr lang="en-US" sz="2842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842" dirty="0"/>
          </a:p>
        </p:txBody>
      </p:sp>
      <p:sp>
        <p:nvSpPr>
          <p:cNvPr id="20" name="Text 17"/>
          <p:cNvSpPr/>
          <p:nvPr/>
        </p:nvSpPr>
        <p:spPr>
          <a:xfrm>
            <a:off x="8013025" y="6039088"/>
            <a:ext cx="3007995" cy="3758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1"/>
              </a:lnSpc>
              <a:buNone/>
            </a:pPr>
            <a:r>
              <a:rPr lang="en-US" sz="2369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Measurement</a:t>
            </a:r>
            <a:endParaRPr lang="en-US" sz="2369" dirty="0"/>
          </a:p>
        </p:txBody>
      </p:sp>
      <p:sp>
        <p:nvSpPr>
          <p:cNvPr id="21" name="Text 18"/>
          <p:cNvSpPr/>
          <p:nvPr/>
        </p:nvSpPr>
        <p:spPr>
          <a:xfrm>
            <a:off x="8013025" y="6559272"/>
            <a:ext cx="5775127" cy="7698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2"/>
              </a:lnSpc>
              <a:buNone/>
            </a:pPr>
            <a:r>
              <a:rPr lang="en-US" sz="1895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Pearson Correlation Coefficient (r) ranges from -1 to +1.</a:t>
            </a:r>
            <a:endParaRPr lang="en-US" sz="1895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768191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Causality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191000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97253" y="2156817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6597253" y="2690693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Causality indicates that a change in one variable directly results in a change in another.</a:t>
            </a:r>
            <a:endParaRPr lang="en-US" sz="1944" dirty="0"/>
          </a:p>
        </p:txBody>
      </p:sp>
      <p:sp>
        <p:nvSpPr>
          <p:cNvPr id="9" name="Shape 6"/>
          <p:cNvSpPr/>
          <p:nvPr/>
        </p:nvSpPr>
        <p:spPr>
          <a:xfrm>
            <a:off x="6350437" y="3974425"/>
            <a:ext cx="7415927" cy="1422559"/>
          </a:xfrm>
          <a:prstGeom prst="roundRect">
            <a:avLst>
              <a:gd name="adj" fmla="val 2603"/>
            </a:avLst>
          </a:prstGeom>
          <a:solidFill>
            <a:srgbClr val="3F4652"/>
          </a:solidFill>
          <a:ln/>
        </p:spPr>
      </p:sp>
      <p:sp>
        <p:nvSpPr>
          <p:cNvPr id="10" name="Text 7"/>
          <p:cNvSpPr/>
          <p:nvPr/>
        </p:nvSpPr>
        <p:spPr>
          <a:xfrm>
            <a:off x="6597253" y="4221242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Key Distinction</a:t>
            </a:r>
            <a:endParaRPr lang="en-US" sz="2430" dirty="0"/>
          </a:p>
        </p:txBody>
      </p:sp>
      <p:sp>
        <p:nvSpPr>
          <p:cNvPr id="11" name="Text 8"/>
          <p:cNvSpPr/>
          <p:nvPr/>
        </p:nvSpPr>
        <p:spPr>
          <a:xfrm>
            <a:off x="6597253" y="4755118"/>
            <a:ext cx="692229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does not imply causation.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350437" y="5643801"/>
            <a:ext cx="7415927" cy="1817608"/>
          </a:xfrm>
          <a:prstGeom prst="roundRect">
            <a:avLst>
              <a:gd name="adj" fmla="val 2037"/>
            </a:avLst>
          </a:prstGeom>
          <a:solidFill>
            <a:srgbClr val="3F4652"/>
          </a:solidFill>
          <a:ln/>
        </p:spPr>
      </p:sp>
      <p:sp>
        <p:nvSpPr>
          <p:cNvPr id="13" name="Text 10"/>
          <p:cNvSpPr/>
          <p:nvPr/>
        </p:nvSpPr>
        <p:spPr>
          <a:xfrm>
            <a:off x="6597253" y="5890617"/>
            <a:ext cx="3264932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Establishing Causality</a:t>
            </a:r>
            <a:endParaRPr lang="en-US" sz="2430" dirty="0"/>
          </a:p>
        </p:txBody>
      </p:sp>
      <p:sp>
        <p:nvSpPr>
          <p:cNvPr id="14" name="Text 11"/>
          <p:cNvSpPr/>
          <p:nvPr/>
        </p:nvSpPr>
        <p:spPr>
          <a:xfrm>
            <a:off x="6597253" y="6424493"/>
            <a:ext cx="692229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temporal precedence, covariation, and elimination of alternative explanations.</a:t>
            </a:r>
            <a:endParaRPr lang="en-US" sz="1944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729496"/>
            <a:ext cx="1102292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Examples of Correlation vs. Causation</a:t>
            </a:r>
            <a:endParaRPr lang="en-US" sz="486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1994773"/>
            <a:ext cx="6266021" cy="38726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6176010"/>
            <a:ext cx="360676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Ice Cream and Drowning</a:t>
            </a:r>
            <a:endParaRPr lang="en-US" sz="2430" dirty="0"/>
          </a:p>
        </p:txBody>
      </p:sp>
      <p:sp>
        <p:nvSpPr>
          <p:cNvPr id="7" name="Text 4"/>
          <p:cNvSpPr/>
          <p:nvPr/>
        </p:nvSpPr>
        <p:spPr>
          <a:xfrm>
            <a:off x="864037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Both increase in summer, but neither causes the other. Temperature influences both.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342" y="1994773"/>
            <a:ext cx="6266021" cy="38726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500342" y="6176010"/>
            <a:ext cx="328112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Education and Income</a:t>
            </a:r>
            <a:endParaRPr lang="en-US" sz="2430" dirty="0"/>
          </a:p>
        </p:txBody>
      </p:sp>
      <p:sp>
        <p:nvSpPr>
          <p:cNvPr id="10" name="Text 6"/>
          <p:cNvSpPr/>
          <p:nvPr/>
        </p:nvSpPr>
        <p:spPr>
          <a:xfrm>
            <a:off x="7500342" y="6709886"/>
            <a:ext cx="62660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education often correlates with higher income. Other factors also play a role.</a:t>
            </a:r>
            <a:endParaRPr lang="en-US" sz="1944" dirty="0"/>
          </a:p>
        </p:txBody>
      </p:sp>
      <p:pic>
        <p:nvPicPr>
          <p:cNvPr id="11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433036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Introduction to Simpson's Paradox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362402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7" name="Text 4"/>
          <p:cNvSpPr/>
          <p:nvPr/>
        </p:nvSpPr>
        <p:spPr>
          <a:xfrm>
            <a:off x="6551771" y="3716536"/>
            <a:ext cx="152638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5"/>
          <p:cNvSpPr/>
          <p:nvPr/>
        </p:nvSpPr>
        <p:spPr>
          <a:xfrm>
            <a:off x="7152680" y="362402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Definition</a:t>
            </a:r>
            <a:endParaRPr lang="en-US" sz="2430" dirty="0"/>
          </a:p>
        </p:txBody>
      </p:sp>
      <p:sp>
        <p:nvSpPr>
          <p:cNvPr id="9" name="Text 6"/>
          <p:cNvSpPr/>
          <p:nvPr/>
        </p:nvSpPr>
        <p:spPr>
          <a:xfrm>
            <a:off x="7152680" y="4157901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trend appears in different groups but disappears or reverses when combined.</a:t>
            </a:r>
            <a:endParaRPr lang="en-US" sz="1944" dirty="0"/>
          </a:p>
        </p:txBody>
      </p:sp>
      <p:sp>
        <p:nvSpPr>
          <p:cNvPr id="10" name="Shape 7"/>
          <p:cNvSpPr/>
          <p:nvPr/>
        </p:nvSpPr>
        <p:spPr>
          <a:xfrm>
            <a:off x="6350437" y="5472470"/>
            <a:ext cx="555427" cy="555427"/>
          </a:xfrm>
          <a:prstGeom prst="roundRect">
            <a:avLst>
              <a:gd name="adj" fmla="val 6668"/>
            </a:avLst>
          </a:prstGeom>
          <a:solidFill>
            <a:srgbClr val="3F4652"/>
          </a:solidFill>
          <a:ln/>
        </p:spPr>
      </p:sp>
      <p:sp>
        <p:nvSpPr>
          <p:cNvPr id="11" name="Text 8"/>
          <p:cNvSpPr/>
          <p:nvPr/>
        </p:nvSpPr>
        <p:spPr>
          <a:xfrm>
            <a:off x="6525816" y="5564981"/>
            <a:ext cx="204549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9"/>
          <p:cNvSpPr/>
          <p:nvPr/>
        </p:nvSpPr>
        <p:spPr>
          <a:xfrm>
            <a:off x="7152680" y="5472470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430" dirty="0"/>
          </a:p>
        </p:txBody>
      </p:sp>
      <p:sp>
        <p:nvSpPr>
          <p:cNvPr id="13" name="Text 10"/>
          <p:cNvSpPr/>
          <p:nvPr/>
        </p:nvSpPr>
        <p:spPr>
          <a:xfrm>
            <a:off x="7152680" y="600634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Highlights the need to consider confounding variables and data context.</a:t>
            </a:r>
            <a:endParaRPr lang="en-US" sz="1944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729859"/>
            <a:ext cx="7415927" cy="15430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Example of Simpson's Paradox</a:t>
            </a:r>
            <a:endParaRPr lang="en-US" sz="4860" dirty="0"/>
          </a:p>
        </p:txBody>
      </p:sp>
      <p:sp>
        <p:nvSpPr>
          <p:cNvPr id="6" name="Shape 3"/>
          <p:cNvSpPr/>
          <p:nvPr/>
        </p:nvSpPr>
        <p:spPr>
          <a:xfrm>
            <a:off x="6350437" y="3643193"/>
            <a:ext cx="7415927" cy="2856547"/>
          </a:xfrm>
          <a:prstGeom prst="roundRect">
            <a:avLst>
              <a:gd name="adj" fmla="val 1296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365677" y="3658433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6613327" y="3814167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Group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078397" y="3814167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Treatment A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1539657" y="3814167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Treatment B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6365677" y="4364950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3327" y="4520684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Men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9078397" y="4520684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90%</a:t>
            </a:r>
            <a:endParaRPr lang="en-US" sz="1944" dirty="0"/>
          </a:p>
        </p:txBody>
      </p:sp>
      <p:sp>
        <p:nvSpPr>
          <p:cNvPr id="14" name="Text 11"/>
          <p:cNvSpPr/>
          <p:nvPr/>
        </p:nvSpPr>
        <p:spPr>
          <a:xfrm>
            <a:off x="11539657" y="4520684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</a:t>
            </a:r>
            <a:endParaRPr lang="en-US" sz="1944" dirty="0"/>
          </a:p>
        </p:txBody>
      </p:sp>
      <p:sp>
        <p:nvSpPr>
          <p:cNvPr id="15" name="Shape 12"/>
          <p:cNvSpPr/>
          <p:nvPr/>
        </p:nvSpPr>
        <p:spPr>
          <a:xfrm>
            <a:off x="6365677" y="5071467"/>
            <a:ext cx="7384613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6613327" y="5227201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Women</a:t>
            </a:r>
            <a:endParaRPr lang="en-US" sz="1944" dirty="0"/>
          </a:p>
        </p:txBody>
      </p:sp>
      <p:sp>
        <p:nvSpPr>
          <p:cNvPr id="17" name="Text 14"/>
          <p:cNvSpPr/>
          <p:nvPr/>
        </p:nvSpPr>
        <p:spPr>
          <a:xfrm>
            <a:off x="9078397" y="5227201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70%</a:t>
            </a:r>
            <a:endParaRPr lang="en-US" sz="1944" dirty="0"/>
          </a:p>
        </p:txBody>
      </p:sp>
      <p:sp>
        <p:nvSpPr>
          <p:cNvPr id="18" name="Text 15"/>
          <p:cNvSpPr/>
          <p:nvPr/>
        </p:nvSpPr>
        <p:spPr>
          <a:xfrm>
            <a:off x="11539657" y="5227201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60%</a:t>
            </a:r>
            <a:endParaRPr lang="en-US" sz="1944" dirty="0"/>
          </a:p>
        </p:txBody>
      </p:sp>
      <p:sp>
        <p:nvSpPr>
          <p:cNvPr id="19" name="Shape 16"/>
          <p:cNvSpPr/>
          <p:nvPr/>
        </p:nvSpPr>
        <p:spPr>
          <a:xfrm>
            <a:off x="6365677" y="5777984"/>
            <a:ext cx="7384613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613327" y="593371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Combined</a:t>
            </a:r>
            <a:endParaRPr lang="en-US" sz="1944" dirty="0"/>
          </a:p>
        </p:txBody>
      </p:sp>
      <p:sp>
        <p:nvSpPr>
          <p:cNvPr id="21" name="Text 18"/>
          <p:cNvSpPr/>
          <p:nvPr/>
        </p:nvSpPr>
        <p:spPr>
          <a:xfrm>
            <a:off x="9078397" y="5933718"/>
            <a:ext cx="196000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80%</a:t>
            </a:r>
            <a:endParaRPr lang="en-US" sz="1944" dirty="0"/>
          </a:p>
        </p:txBody>
      </p:sp>
      <p:sp>
        <p:nvSpPr>
          <p:cNvPr id="22" name="Text 19"/>
          <p:cNvSpPr/>
          <p:nvPr/>
        </p:nvSpPr>
        <p:spPr>
          <a:xfrm>
            <a:off x="11539657" y="5933718"/>
            <a:ext cx="1963817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85%</a:t>
            </a:r>
            <a:endParaRPr lang="en-US" sz="1944" dirty="0"/>
          </a:p>
        </p:txBody>
      </p:sp>
      <p:pic>
        <p:nvPicPr>
          <p:cNvPr id="23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01635" y="866180"/>
            <a:ext cx="8154710" cy="62650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33"/>
              </a:lnSpc>
              <a:buNone/>
            </a:pPr>
            <a:r>
              <a:rPr lang="en-US" sz="3946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Implications of Simpson's Paradox</a:t>
            </a:r>
            <a:endParaRPr lang="en-US" sz="394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35" y="1793319"/>
            <a:ext cx="501134" cy="50113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635" y="2494836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Data Analysis</a:t>
            </a:r>
            <a:endParaRPr lang="en-US" sz="1973" dirty="0"/>
          </a:p>
        </p:txBody>
      </p:sp>
      <p:sp>
        <p:nvSpPr>
          <p:cNvPr id="8" name="Text 4"/>
          <p:cNvSpPr/>
          <p:nvPr/>
        </p:nvSpPr>
        <p:spPr>
          <a:xfrm>
            <a:off x="701635" y="2928342"/>
            <a:ext cx="95695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Consider subgroup analysis. Be cautious of conclusions from aggregated data.</a:t>
            </a:r>
            <a:endParaRPr lang="en-US" sz="157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35" y="3850481"/>
            <a:ext cx="501134" cy="50113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01635" y="4551998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Applications</a:t>
            </a:r>
            <a:endParaRPr lang="en-US" sz="1973" dirty="0"/>
          </a:p>
        </p:txBody>
      </p:sp>
      <p:sp>
        <p:nvSpPr>
          <p:cNvPr id="11" name="Text 6"/>
          <p:cNvSpPr/>
          <p:nvPr/>
        </p:nvSpPr>
        <p:spPr>
          <a:xfrm>
            <a:off x="701635" y="4985504"/>
            <a:ext cx="95695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Relevant in healthcare, social sciences, economics, and policy-making.</a:t>
            </a:r>
            <a:endParaRPr lang="en-US" sz="157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635" y="5907643"/>
            <a:ext cx="501134" cy="50113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01635" y="6609159"/>
            <a:ext cx="2505908" cy="3132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67"/>
              </a:lnSpc>
              <a:buNone/>
            </a:pPr>
            <a:r>
              <a:rPr lang="en-US" sz="19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Insight</a:t>
            </a:r>
            <a:endParaRPr lang="en-US" sz="1973" dirty="0"/>
          </a:p>
        </p:txBody>
      </p:sp>
      <p:sp>
        <p:nvSpPr>
          <p:cNvPr id="14" name="Text 8"/>
          <p:cNvSpPr/>
          <p:nvPr/>
        </p:nvSpPr>
        <p:spPr>
          <a:xfrm>
            <a:off x="701635" y="7042666"/>
            <a:ext cx="9569529" cy="32075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26"/>
              </a:lnSpc>
              <a:buNone/>
            </a:pPr>
            <a:r>
              <a:rPr lang="en-US" sz="1579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Reveals the importance of contextual data interpretation.</a:t>
            </a:r>
            <a:endParaRPr lang="en-US" sz="157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71B2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027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43677" y="664488"/>
            <a:ext cx="6027063" cy="7533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932"/>
              </a:lnSpc>
              <a:buNone/>
            </a:pPr>
            <a:r>
              <a:rPr lang="en-US" sz="4746" dirty="0">
                <a:solidFill>
                  <a:srgbClr val="76B9F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Conclusion</a:t>
            </a:r>
            <a:endParaRPr lang="en-US" sz="474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77" y="1779389"/>
            <a:ext cx="1205389" cy="192857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410658" y="2020372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Distinction</a:t>
            </a:r>
            <a:endParaRPr lang="en-US" sz="2373" dirty="0"/>
          </a:p>
        </p:txBody>
      </p:sp>
      <p:sp>
        <p:nvSpPr>
          <p:cNvPr id="8" name="Text 4"/>
          <p:cNvSpPr/>
          <p:nvPr/>
        </p:nvSpPr>
        <p:spPr>
          <a:xfrm>
            <a:off x="2410658" y="2541508"/>
            <a:ext cx="5889665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Correlation and causation are distinct concepts.</a:t>
            </a:r>
            <a:endParaRPr lang="en-US" sz="1898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77" y="3707963"/>
            <a:ext cx="1205389" cy="192857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410658" y="3948946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Context</a:t>
            </a:r>
            <a:endParaRPr lang="en-US" sz="2373" dirty="0"/>
          </a:p>
        </p:txBody>
      </p:sp>
      <p:sp>
        <p:nvSpPr>
          <p:cNvPr id="11" name="Text 6"/>
          <p:cNvSpPr/>
          <p:nvPr/>
        </p:nvSpPr>
        <p:spPr>
          <a:xfrm>
            <a:off x="2410658" y="4470082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Simpson's Paradox reminds us to analyze data contextually.</a:t>
            </a:r>
            <a:endParaRPr lang="en-US" sz="1898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77" y="5636538"/>
            <a:ext cx="1205389" cy="192857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410658" y="5877520"/>
            <a:ext cx="3013472" cy="37659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966"/>
              </a:lnSpc>
              <a:buNone/>
            </a:pPr>
            <a:r>
              <a:rPr lang="en-US" sz="2373" dirty="0">
                <a:solidFill>
                  <a:srgbClr val="D6E5E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Importance</a:t>
            </a:r>
            <a:endParaRPr lang="en-US" sz="2373" dirty="0"/>
          </a:p>
        </p:txBody>
      </p:sp>
      <p:sp>
        <p:nvSpPr>
          <p:cNvPr id="14" name="Text 8"/>
          <p:cNvSpPr/>
          <p:nvPr/>
        </p:nvSpPr>
        <p:spPr>
          <a:xfrm>
            <a:off x="2410658" y="6398657"/>
            <a:ext cx="5889665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37"/>
              </a:lnSpc>
              <a:buNone/>
            </a:pPr>
            <a:r>
              <a:rPr lang="en-US" sz="1898" dirty="0">
                <a:solidFill>
                  <a:srgbClr val="D6E5E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Understanding these concepts is crucial for accurate data interpretation.</a:t>
            </a:r>
            <a:endParaRPr lang="en-US" sz="1898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2024-08-11T13:51:16Z</dcterms:created>
  <dcterms:modified xsi:type="dcterms:W3CDTF">2024-08-11T13:51:16Z</dcterms:modified>
</cp:coreProperties>
</file>